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90AC1-6759-D282-A9EF-07BED1287E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F778D8C-E6F1-3576-0E30-86399C2421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0F307AC-9056-5468-DB72-AE51E6DDE385}"/>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5" name="Footer Placeholder 4">
            <a:extLst>
              <a:ext uri="{FF2B5EF4-FFF2-40B4-BE49-F238E27FC236}">
                <a16:creationId xmlns:a16="http://schemas.microsoft.com/office/drawing/2014/main" id="{741F6D1E-6AB9-3AA2-5888-5AF0753081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FDB4BB-A20A-6740-5D60-1563F0457E79}"/>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27757649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5BB8-2E8B-8045-E917-403834C9D91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682A42C-28DA-970A-7545-61105F36E26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A85FAB-74AD-5264-C4ED-53EF9C98F631}"/>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5" name="Footer Placeholder 4">
            <a:extLst>
              <a:ext uri="{FF2B5EF4-FFF2-40B4-BE49-F238E27FC236}">
                <a16:creationId xmlns:a16="http://schemas.microsoft.com/office/drawing/2014/main" id="{29DB323B-EDA3-51D0-52E1-74CFCD18B7B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93D9E56-9DCE-122E-8972-2611BB4A1C71}"/>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799750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16C497-3296-105B-E416-25BAE0CDA0B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A568DF4-BB28-B383-6350-E74658AC75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E7D5EB9-A0FC-4F4D-78B9-6205F579EAB6}"/>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5" name="Footer Placeholder 4">
            <a:extLst>
              <a:ext uri="{FF2B5EF4-FFF2-40B4-BE49-F238E27FC236}">
                <a16:creationId xmlns:a16="http://schemas.microsoft.com/office/drawing/2014/main" id="{DBF951C3-E1E8-644D-56C6-0AF8EA304BE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D947C28-CE3B-51B0-DA62-8A7D9553A49F}"/>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12409505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D6C77-3225-481A-68B7-DCD18296722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40C31A2-BD50-C80A-FA9F-141DBA460A4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262045E-D3DD-B280-9013-4A15A4370597}"/>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5" name="Footer Placeholder 4">
            <a:extLst>
              <a:ext uri="{FF2B5EF4-FFF2-40B4-BE49-F238E27FC236}">
                <a16:creationId xmlns:a16="http://schemas.microsoft.com/office/drawing/2014/main" id="{99704F88-E8C3-B6A3-C534-716222BEC0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2BCA21-C7C1-280A-3ACB-A19806CB257D}"/>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3813067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DC036-91E2-3260-5877-F9995C6599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6FF5610-6E78-F30B-4341-AE02936969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491B55-19E8-2691-C616-6AEB05F1C177}"/>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5" name="Footer Placeholder 4">
            <a:extLst>
              <a:ext uri="{FF2B5EF4-FFF2-40B4-BE49-F238E27FC236}">
                <a16:creationId xmlns:a16="http://schemas.microsoft.com/office/drawing/2014/main" id="{B02A19A8-9D43-4EA8-2B2A-6420FCF7892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454EFCC-B8FB-9C12-DC5C-0D4F3EB0D3C7}"/>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38684779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DB972-2D85-ED2E-1229-EEBA71D565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85C0295-D263-B503-8035-B9E9AAD2C6C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4F82EC7-BC79-A8B2-9810-74AAFE11B0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2160EBA-026D-0843-0A4C-B1D1FB0D64E3}"/>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6" name="Footer Placeholder 5">
            <a:extLst>
              <a:ext uri="{FF2B5EF4-FFF2-40B4-BE49-F238E27FC236}">
                <a16:creationId xmlns:a16="http://schemas.microsoft.com/office/drawing/2014/main" id="{2D037E90-56DA-1CD7-A574-923ACE11438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1ADD4BF-EE8B-AA97-EFB4-B26B08A8538C}"/>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3213284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4921C-59A4-ACFE-7B3E-A0DABA8DEE4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B08BE8-4838-B880-CBE1-2369D68426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30E3E6-24CE-938E-0E18-9CFAB637B1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B17C0E-A670-C40F-EE3C-F7B149153A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2E3E456-1EBF-739B-310F-44182B8706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ADFAB40-A4CA-44AE-6DB5-9C371FD3183D}"/>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8" name="Footer Placeholder 7">
            <a:extLst>
              <a:ext uri="{FF2B5EF4-FFF2-40B4-BE49-F238E27FC236}">
                <a16:creationId xmlns:a16="http://schemas.microsoft.com/office/drawing/2014/main" id="{67349FB8-25C8-6F0B-2E74-1AC7DA3540B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FCA2211-3592-41E6-5FDB-F0FB41185868}"/>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1019145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B4503-9D9B-0F7D-3317-2CB889B6C39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8757223-66FA-CA08-1874-D48445709665}"/>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4" name="Footer Placeholder 3">
            <a:extLst>
              <a:ext uri="{FF2B5EF4-FFF2-40B4-BE49-F238E27FC236}">
                <a16:creationId xmlns:a16="http://schemas.microsoft.com/office/drawing/2014/main" id="{628DF846-E250-7228-93DE-E51C377CFFF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D028C18-CAC8-906B-5AFA-404323D356F7}"/>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2103644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3E2677-42C6-D3DA-39EB-28D8469F2207}"/>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3" name="Footer Placeholder 2">
            <a:extLst>
              <a:ext uri="{FF2B5EF4-FFF2-40B4-BE49-F238E27FC236}">
                <a16:creationId xmlns:a16="http://schemas.microsoft.com/office/drawing/2014/main" id="{C0819CD7-2E1B-557D-FB97-0014A59D88A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9EB31C5-3B32-FA5E-7994-81C7EAF41E18}"/>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102958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7C49E-B1CC-E03B-2864-D07D0ECCC1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CE1855A-F62B-2738-C427-BDBF71F77DC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4FA1D34-575F-B504-B3AE-A6C19F300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44DF28-B698-5F08-F005-11FE727E5995}"/>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6" name="Footer Placeholder 5">
            <a:extLst>
              <a:ext uri="{FF2B5EF4-FFF2-40B4-BE49-F238E27FC236}">
                <a16:creationId xmlns:a16="http://schemas.microsoft.com/office/drawing/2014/main" id="{F4B77FD4-85E1-CFBC-179D-B2ED4346245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ACCD440-9B77-E76C-FA35-FA3EC9D81748}"/>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3092019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3D795-D222-EB9B-C71D-CA5AFB0121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9BFDE55-DE5E-C699-E9DB-F4D927E84E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F14FC64-BF8C-3A09-E595-51E9A98174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A091D3-1D74-75CF-CA42-997DEECCF1CD}"/>
              </a:ext>
            </a:extLst>
          </p:cNvPr>
          <p:cNvSpPr>
            <a:spLocks noGrp="1"/>
          </p:cNvSpPr>
          <p:nvPr>
            <p:ph type="dt" sz="half" idx="10"/>
          </p:nvPr>
        </p:nvSpPr>
        <p:spPr/>
        <p:txBody>
          <a:bodyPr/>
          <a:lstStyle/>
          <a:p>
            <a:fld id="{13828395-1D71-4164-8BC2-2F5B4A75EBD8}" type="datetimeFigureOut">
              <a:rPr lang="en-IN" smtClean="0"/>
              <a:t>23-03-2024</a:t>
            </a:fld>
            <a:endParaRPr lang="en-IN"/>
          </a:p>
        </p:txBody>
      </p:sp>
      <p:sp>
        <p:nvSpPr>
          <p:cNvPr id="6" name="Footer Placeholder 5">
            <a:extLst>
              <a:ext uri="{FF2B5EF4-FFF2-40B4-BE49-F238E27FC236}">
                <a16:creationId xmlns:a16="http://schemas.microsoft.com/office/drawing/2014/main" id="{6DF6544C-C817-623D-752B-401F1DB48F5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B4EBCFE-94A1-DC05-EEA7-D8AF0D648DE6}"/>
              </a:ext>
            </a:extLst>
          </p:cNvPr>
          <p:cNvSpPr>
            <a:spLocks noGrp="1"/>
          </p:cNvSpPr>
          <p:nvPr>
            <p:ph type="sldNum" sz="quarter" idx="12"/>
          </p:nvPr>
        </p:nvSpPr>
        <p:spPr/>
        <p:txBody>
          <a:bodyPr/>
          <a:lstStyle/>
          <a:p>
            <a:fld id="{60B6855B-C7B3-4F72-980A-1856F4CE4536}" type="slidenum">
              <a:rPr lang="en-IN" smtClean="0"/>
              <a:t>‹#›</a:t>
            </a:fld>
            <a:endParaRPr lang="en-IN"/>
          </a:p>
        </p:txBody>
      </p:sp>
    </p:spTree>
    <p:extLst>
      <p:ext uri="{BB962C8B-B14F-4D97-AF65-F5344CB8AC3E}">
        <p14:creationId xmlns:p14="http://schemas.microsoft.com/office/powerpoint/2010/main" val="3582196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EED67B-4C0D-1D0E-9384-923AA8DB14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45DD799-4D10-6D16-01A4-E91A9F797F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043CD0F-8BA1-48AF-036E-23AB821EB7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828395-1D71-4164-8BC2-2F5B4A75EBD8}" type="datetimeFigureOut">
              <a:rPr lang="en-IN" smtClean="0"/>
              <a:t>23-03-2024</a:t>
            </a:fld>
            <a:endParaRPr lang="en-IN"/>
          </a:p>
        </p:txBody>
      </p:sp>
      <p:sp>
        <p:nvSpPr>
          <p:cNvPr id="5" name="Footer Placeholder 4">
            <a:extLst>
              <a:ext uri="{FF2B5EF4-FFF2-40B4-BE49-F238E27FC236}">
                <a16:creationId xmlns:a16="http://schemas.microsoft.com/office/drawing/2014/main" id="{7A096E52-A1E8-B3C4-D3B4-52A341BB8A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9234B46-E778-5F67-2223-664D97C3B98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B6855B-C7B3-4F72-980A-1856F4CE4536}" type="slidenum">
              <a:rPr lang="en-IN" smtClean="0"/>
              <a:t>‹#›</a:t>
            </a:fld>
            <a:endParaRPr lang="en-IN"/>
          </a:p>
        </p:txBody>
      </p:sp>
    </p:spTree>
    <p:extLst>
      <p:ext uri="{BB962C8B-B14F-4D97-AF65-F5344CB8AC3E}">
        <p14:creationId xmlns:p14="http://schemas.microsoft.com/office/powerpoint/2010/main" val="28736678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9F8B4-A9EE-88CE-3B39-871D43B0F77E}"/>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1C76346A-8BB3-E3F8-4C36-A7AE70F1AAD5}"/>
              </a:ext>
            </a:extLst>
          </p:cNvPr>
          <p:cNvSpPr>
            <a:spLocks noGrp="1"/>
          </p:cNvSpPr>
          <p:nvPr>
            <p:ph type="subTitle" idx="1"/>
          </p:nvPr>
        </p:nvSpPr>
        <p:spPr/>
        <p:txBody>
          <a:bodyPr/>
          <a:lstStyle/>
          <a:p>
            <a:endParaRPr lang="en-IN"/>
          </a:p>
        </p:txBody>
      </p:sp>
      <p:pic>
        <p:nvPicPr>
          <p:cNvPr id="7" name="Picture 6">
            <a:extLst>
              <a:ext uri="{FF2B5EF4-FFF2-40B4-BE49-F238E27FC236}">
                <a16:creationId xmlns:a16="http://schemas.microsoft.com/office/drawing/2014/main" id="{BBA8B7B0-5623-F580-198F-3878DC18F05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2753470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A2EEA-D549-64FA-09D9-B169F7719F7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95F4A56-D1FF-94C5-06BA-1A3D8A222D9F}"/>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4440792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2E982-0A00-2101-B774-06BC66F3F00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AF26140-D058-43CC-0C94-7BBF872EA2BB}"/>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3264313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8B53F-15DD-1991-007A-84F5B1DF5B8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0B43FEE-1101-DF98-3BE4-9F2BCF405BB1}"/>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458005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2A18A-01BE-0817-4564-BAEABE71CEA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9A180E1-BB38-CCD7-4C83-546842284D17}"/>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91E332C-5A56-C7F9-BBFA-792EA2DC2BA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06877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2F400-DDC9-9A3A-096F-47EB9CFF3A2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AE1F71C-5A8D-ECB5-E97F-5989F7DC4E5D}"/>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B421E08E-0F05-5539-1FAA-D9EFDE838A7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553441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296A3-BA63-B1F2-8EF5-7BFCF90888A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ABBC78A-F717-F470-C684-BB88EAAD0BBA}"/>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8060E7B4-AB16-3B6E-1927-55F17DD6D8C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50131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3AF63-F747-4BFF-6083-351DE30DC6F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AD2958A-86E8-959C-32B6-9247FE5F19AF}"/>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AA8F772-EB32-F4D6-EDB3-F5468F57574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1491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11B2B-D9A8-169A-024D-F2143BA9C2C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4BAC8B4-A075-2271-E372-F982146D04BA}"/>
              </a:ext>
            </a:extLst>
          </p:cNvPr>
          <p:cNvSpPr>
            <a:spLocks noGrp="1"/>
          </p:cNvSpPr>
          <p:nvPr>
            <p:ph idx="1"/>
          </p:nvPr>
        </p:nvSpPr>
        <p:spPr/>
        <p:txBody>
          <a:bodyPr/>
          <a:lstStyle/>
          <a:p>
            <a:endParaRPr lang="en-IN"/>
          </a:p>
        </p:txBody>
      </p:sp>
      <p:pic>
        <p:nvPicPr>
          <p:cNvPr id="7" name="Picture 6">
            <a:extLst>
              <a:ext uri="{FF2B5EF4-FFF2-40B4-BE49-F238E27FC236}">
                <a16:creationId xmlns:a16="http://schemas.microsoft.com/office/drawing/2014/main" id="{533C5379-2D35-59A7-97C0-B0DCC51FF3F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641454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B86A2-D8A7-EDD8-E69D-339A7AF1EC7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0CF2EFF-560B-EA88-64E9-FD306E47BA1D}"/>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69EEA4E-6233-A2DD-1119-83B442E6F53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25596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204B5-2B08-1BFA-36E6-8C0C676A0D3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5DF9F83-F179-E36F-A2DF-6918D2E365C7}"/>
              </a:ext>
            </a:extLst>
          </p:cNvPr>
          <p:cNvSpPr>
            <a:spLocks noGrp="1"/>
          </p:cNvSpPr>
          <p:nvPr>
            <p:ph idx="1"/>
          </p:nvPr>
        </p:nvSpPr>
        <p:spPr/>
        <p:txBody>
          <a:bodyPr/>
          <a:lstStyle/>
          <a:p>
            <a:endParaRPr lang="en-IN" dirty="0"/>
          </a:p>
        </p:txBody>
      </p:sp>
      <p:pic>
        <p:nvPicPr>
          <p:cNvPr id="7" name="Picture 6">
            <a:extLst>
              <a:ext uri="{FF2B5EF4-FFF2-40B4-BE49-F238E27FC236}">
                <a16:creationId xmlns:a16="http://schemas.microsoft.com/office/drawing/2014/main" id="{EF2ADE3C-1D46-3359-F8C9-F5FD83047DF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86507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4A98A-005F-6C91-B954-C9D293F8298E}"/>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6FBB9A1E-9BDA-5243-25FC-7051E76F03BB}"/>
              </a:ext>
            </a:extLst>
          </p:cNvPr>
          <p:cNvSpPr>
            <a:spLocks noGrp="1"/>
          </p:cNvSpPr>
          <p:nvPr>
            <p:ph idx="1"/>
          </p:nvPr>
        </p:nvSpPr>
        <p:spPr/>
        <p:txBody>
          <a:bodyPr>
            <a:noAutofit/>
          </a:bodyPr>
          <a:lstStyle/>
          <a:p>
            <a:r>
              <a:rPr lang="en-US" sz="1200" b="1" i="0" dirty="0">
                <a:effectLst/>
                <a:latin typeface="Söhne"/>
              </a:rPr>
              <a:t>Cluster Components:</a:t>
            </a:r>
          </a:p>
          <a:p>
            <a:pPr>
              <a:buFont typeface="+mj-lt"/>
              <a:buAutoNum type="arabicPeriod"/>
            </a:pPr>
            <a:r>
              <a:rPr lang="en-US" sz="1200" b="1" i="0" dirty="0">
                <a:effectLst/>
                <a:latin typeface="Söhne"/>
              </a:rPr>
              <a:t>Driver</a:t>
            </a:r>
            <a:r>
              <a:rPr lang="en-US" sz="1200" b="0" i="0" dirty="0">
                <a:effectLst/>
                <a:latin typeface="Söhne"/>
              </a:rPr>
              <a:t>: The driver is the heart of a Spark application. It's the process that runs the main() method of your application and is responsible for three main things:</a:t>
            </a:r>
          </a:p>
          <a:p>
            <a:pPr marL="742950" lvl="1" indent="-285750">
              <a:buFont typeface="+mj-lt"/>
              <a:buAutoNum type="arabicPeriod"/>
            </a:pPr>
            <a:r>
              <a:rPr lang="en-US" sz="1200" b="0" i="0" dirty="0">
                <a:effectLst/>
                <a:latin typeface="Söhne"/>
              </a:rPr>
              <a:t>Converting the user program into tasks</a:t>
            </a:r>
          </a:p>
          <a:p>
            <a:pPr marL="742950" lvl="1" indent="-285750">
              <a:buFont typeface="+mj-lt"/>
              <a:buAutoNum type="arabicPeriod"/>
            </a:pPr>
            <a:r>
              <a:rPr lang="en-US" sz="1200" b="0" i="0" dirty="0">
                <a:effectLst/>
                <a:latin typeface="Söhne"/>
              </a:rPr>
              <a:t>Scheduling the tasks on the executors</a:t>
            </a:r>
          </a:p>
          <a:p>
            <a:pPr marL="742950" lvl="1" indent="-285750">
              <a:buFont typeface="+mj-lt"/>
              <a:buAutoNum type="arabicPeriod"/>
            </a:pPr>
            <a:r>
              <a:rPr lang="en-US" sz="1200" b="0" i="0" dirty="0">
                <a:effectLst/>
                <a:latin typeface="Söhne"/>
              </a:rPr>
              <a:t>Managing and monitoring the executors</a:t>
            </a:r>
          </a:p>
          <a:p>
            <a:pPr>
              <a:buFont typeface="+mj-lt"/>
              <a:buAutoNum type="arabicPeriod"/>
            </a:pPr>
            <a:r>
              <a:rPr lang="en-US" sz="1200" b="1" i="0" dirty="0">
                <a:effectLst/>
                <a:latin typeface="Söhne"/>
              </a:rPr>
              <a:t>Worker</a:t>
            </a:r>
            <a:r>
              <a:rPr lang="en-US" sz="1200" b="0" i="0" dirty="0">
                <a:effectLst/>
                <a:latin typeface="Söhne"/>
              </a:rPr>
              <a:t>: In the context of Spark running on a cluster manager, a worker refers to any node that can run application code. In standalone and Mesos modes, worker nodes are specifically the machines on which executors run. In YARN mode, these are called </a:t>
            </a:r>
            <a:r>
              <a:rPr lang="en-US" sz="1200" b="0" i="0" dirty="0" err="1">
                <a:effectLst/>
                <a:latin typeface="Söhne"/>
              </a:rPr>
              <a:t>NodeManagers</a:t>
            </a:r>
            <a:r>
              <a:rPr lang="en-US" sz="1200" b="0" i="0" dirty="0">
                <a:effectLst/>
                <a:latin typeface="Söhne"/>
              </a:rPr>
              <a:t>.</a:t>
            </a:r>
          </a:p>
          <a:p>
            <a:pPr>
              <a:buFont typeface="+mj-lt"/>
              <a:buAutoNum type="arabicPeriod"/>
            </a:pPr>
            <a:r>
              <a:rPr lang="en-US" sz="1200" b="1" i="0" dirty="0">
                <a:effectLst/>
                <a:latin typeface="Söhne"/>
              </a:rPr>
              <a:t>Executor</a:t>
            </a:r>
            <a:r>
              <a:rPr lang="en-US" sz="1200" b="0" i="0" dirty="0">
                <a:effectLst/>
                <a:latin typeface="Söhne"/>
              </a:rPr>
              <a:t>: Executors are JVM processes launched for a Spark application on worker nodes. Executors perform the tasks assigned to them by the driver and return the results to the driver. They also store the data that is cached by your application (if any).</a:t>
            </a:r>
          </a:p>
          <a:p>
            <a:r>
              <a:rPr lang="en-US" sz="1200" b="1" i="0" dirty="0">
                <a:effectLst/>
                <a:latin typeface="Söhne"/>
              </a:rPr>
              <a:t>Job Execution Breakdown:</a:t>
            </a:r>
          </a:p>
          <a:p>
            <a:pPr>
              <a:buFont typeface="+mj-lt"/>
              <a:buAutoNum type="arabicPeriod"/>
            </a:pPr>
            <a:r>
              <a:rPr lang="en-US" sz="1200" b="1" i="0" dirty="0">
                <a:effectLst/>
                <a:latin typeface="Söhne"/>
              </a:rPr>
              <a:t>Jobs</a:t>
            </a:r>
            <a:r>
              <a:rPr lang="en-US" sz="1200" b="0" i="0" dirty="0">
                <a:effectLst/>
                <a:latin typeface="Söhne"/>
              </a:rPr>
              <a:t>: A job is a parallel computation consisting of multiple tasks that gets spawned in response to a Spark action (like collect, count, save, etc.). For example, if you call an action on an RDD, Spark submits a job to process the data.</a:t>
            </a:r>
          </a:p>
          <a:p>
            <a:pPr>
              <a:buFont typeface="+mj-lt"/>
              <a:buAutoNum type="arabicPeriod"/>
            </a:pPr>
            <a:r>
              <a:rPr lang="en-US" sz="1200" b="1" i="0" dirty="0">
                <a:effectLst/>
                <a:latin typeface="Söhne"/>
              </a:rPr>
              <a:t>Stages</a:t>
            </a:r>
            <a:r>
              <a:rPr lang="en-US" sz="1200" b="0" i="0" dirty="0">
                <a:effectLst/>
                <a:latin typeface="Söhne"/>
              </a:rPr>
              <a:t>: Each job gets divided into smaller sets of tasks called stages that depend on each other (stages are created based on the transformations applied to the RDDs). These are sequences of transformations that can be completed without shuffling the entire dataset.</a:t>
            </a:r>
          </a:p>
          <a:p>
            <a:pPr>
              <a:buFont typeface="+mj-lt"/>
              <a:buAutoNum type="arabicPeriod"/>
            </a:pPr>
            <a:r>
              <a:rPr lang="en-US" sz="1200" b="1" i="0" dirty="0">
                <a:effectLst/>
                <a:latin typeface="Söhne"/>
              </a:rPr>
              <a:t>Tasks</a:t>
            </a:r>
            <a:r>
              <a:rPr lang="en-US" sz="1200" b="0" i="0" dirty="0">
                <a:effectLst/>
                <a:latin typeface="Söhne"/>
              </a:rPr>
              <a:t>: A stage is further divided into tasks, where each task is the smallest unit of work. Each task corresponds to a combination of data and computation. In other words, tasks are the individual units of work that are sent to the executors.</a:t>
            </a:r>
          </a:p>
          <a:p>
            <a:r>
              <a:rPr lang="en-US" sz="1200" b="0" i="0" dirty="0">
                <a:effectLst/>
                <a:latin typeface="Söhne"/>
              </a:rPr>
              <a:t>This hierarchy and breakdown is crucial to understanding how Spark manages computation and distributes tasks across the cluster. The driver and executors run the actual computation, while the concept of jobs, stages, and tasks help break down the computational work into manageable units that Spark can efficiently distribute and execute in parallel.</a:t>
            </a:r>
          </a:p>
          <a:p>
            <a:endParaRPr lang="en-IN" sz="1200" dirty="0"/>
          </a:p>
        </p:txBody>
      </p:sp>
    </p:spTree>
    <p:extLst>
      <p:ext uri="{BB962C8B-B14F-4D97-AF65-F5344CB8AC3E}">
        <p14:creationId xmlns:p14="http://schemas.microsoft.com/office/powerpoint/2010/main" val="9543974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TotalTime>
  <Words>359</Words>
  <Application>Microsoft Office PowerPoint</Application>
  <PresentationFormat>Widescreen</PresentationFormat>
  <Paragraphs>12</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Devang Kale</dc:creator>
  <cp:lastModifiedBy>Devang Kale</cp:lastModifiedBy>
  <cp:revision>2</cp:revision>
  <dcterms:created xsi:type="dcterms:W3CDTF">2024-03-23T18:40:49Z</dcterms:created>
  <dcterms:modified xsi:type="dcterms:W3CDTF">2024-03-23T19:44:16Z</dcterms:modified>
</cp:coreProperties>
</file>

<file path=docProps/thumbnail.jpeg>
</file>